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  <p:sldId id="263" r:id="rId10"/>
    <p:sldId id="265" r:id="rId11"/>
    <p:sldId id="266" r:id="rId12"/>
    <p:sldId id="267" r:id="rId13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-523" y="-101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7AF0A-9CD9-D547-B254-5EB230FB2EF8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AC165A-F1BE-F54D-8D68-35B7902A467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06037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6970" y="446567"/>
            <a:ext cx="7468553" cy="1860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000" dirty="0">
                <a:solidFill>
                  <a:srgbClr val="D73AD7"/>
                </a:solidFill>
                <a:latin typeface="Berlin Sans FB" pitchFamily="34" charset="0"/>
                <a:ea typeface="Verdana" pitchFamily="34" charset="0"/>
                <a:cs typeface="Source Serif Pro Semi Bold" pitchFamily="34" charset="-120"/>
              </a:rPr>
              <a:t>Capstone </a:t>
            </a:r>
            <a:r>
              <a:rPr lang="en-US" sz="4000" dirty="0" smtClean="0">
                <a:solidFill>
                  <a:srgbClr val="D73AD7"/>
                </a:solidFill>
                <a:latin typeface="Berlin Sans FB" pitchFamily="34" charset="0"/>
                <a:ea typeface="Verdana" pitchFamily="34" charset="0"/>
                <a:cs typeface="Source Serif Pro Semi Bold" pitchFamily="34" charset="-120"/>
              </a:rPr>
              <a:t>Project </a:t>
            </a:r>
            <a:r>
              <a:rPr lang="en-US" sz="3800" dirty="0" smtClean="0">
                <a:solidFill>
                  <a:srgbClr val="D73AD7"/>
                </a:solidFill>
                <a:latin typeface="Bookman Old Style" pitchFamily="18" charset="0"/>
                <a:ea typeface="Verdana" pitchFamily="34" charset="0"/>
                <a:cs typeface="Source Serif Pro Semi Bold" pitchFamily="34" charset="-120"/>
              </a:rPr>
              <a:t>:</a:t>
            </a:r>
          </a:p>
          <a:p>
            <a:pPr marL="0" indent="0" algn="l">
              <a:lnSpc>
                <a:spcPts val="4850"/>
              </a:lnSpc>
              <a:buNone/>
            </a:pPr>
            <a:endParaRPr lang="en-US" sz="3800" dirty="0" smtClean="0">
              <a:solidFill>
                <a:srgbClr val="D73AD7"/>
              </a:solidFill>
              <a:latin typeface="Bookman Old Style" pitchFamily="18" charset="0"/>
              <a:ea typeface="Verdana" pitchFamily="34" charset="0"/>
              <a:cs typeface="Source Serif Pro Semi Bol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r>
              <a:rPr lang="en-US" sz="3600" dirty="0" smtClean="0">
                <a:solidFill>
                  <a:srgbClr val="D73AD7"/>
                </a:solidFill>
                <a:latin typeface="Berlin Sans FB" pitchFamily="34" charset="0"/>
                <a:ea typeface="Verdana" pitchFamily="34" charset="0"/>
                <a:cs typeface="Source Serif Pro Semi Bold" pitchFamily="34" charset="-120"/>
              </a:rPr>
              <a:t>VRRP Based Network Redundancy</a:t>
            </a:r>
          </a:p>
          <a:p>
            <a:pPr marL="0" indent="0" algn="l">
              <a:lnSpc>
                <a:spcPts val="4850"/>
              </a:lnSpc>
              <a:buNone/>
            </a:pPr>
            <a:endParaRPr lang="en-US" sz="3600" dirty="0">
              <a:latin typeface="Berlin Sans FB" pitchFamily="34" charset="0"/>
              <a:ea typeface="Verdana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56970" y="3530009"/>
            <a:ext cx="7468553" cy="510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4000" dirty="0">
                <a:solidFill>
                  <a:srgbClr val="272525"/>
                </a:solidFill>
                <a:latin typeface="Berlin Sans FB" pitchFamily="34" charset="0"/>
                <a:ea typeface="Source Sans Pro" pitchFamily="34" charset="-122"/>
                <a:cs typeface="Source Sans Pro" pitchFamily="34" charset="-120"/>
              </a:rPr>
              <a:t>Presented </a:t>
            </a:r>
            <a:r>
              <a:rPr lang="en-US" sz="4000" dirty="0" smtClean="0">
                <a:solidFill>
                  <a:srgbClr val="272525"/>
                </a:solidFill>
                <a:latin typeface="Berlin Sans FB" pitchFamily="34" charset="0"/>
                <a:ea typeface="Source Sans Pro" pitchFamily="34" charset="-122"/>
                <a:cs typeface="Source Sans Pro" pitchFamily="34" charset="-120"/>
              </a:rPr>
              <a:t>By :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36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r>
              <a:rPr lang="en-US" sz="28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8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Prashanth.G </a:t>
            </a:r>
            <a:r>
              <a:rPr lang="en-US" sz="28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(192524072</a:t>
            </a:r>
            <a:r>
              <a:rPr lang="en-US" sz="28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),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8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r>
              <a:rPr lang="en-US" sz="28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Arshad Syed </a:t>
            </a:r>
            <a:r>
              <a:rPr lang="en-US" sz="28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(192525060</a:t>
            </a:r>
            <a:r>
              <a:rPr lang="en-US" sz="28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),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8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r>
              <a:rPr lang="en-US" sz="28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Kamali.SI </a:t>
            </a:r>
            <a:r>
              <a:rPr lang="en-US" sz="28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</a:t>
            </a:r>
            <a:r>
              <a:rPr lang="en-US" sz="28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192512093)</a:t>
            </a:r>
            <a:endParaRPr lang="en-US" sz="1600" dirty="0"/>
          </a:p>
        </p:txBody>
      </p:sp>
      <p:sp>
        <p:nvSpPr>
          <p:cNvPr id="5" name="Rectangle 4"/>
          <p:cNvSpPr/>
          <p:nvPr/>
        </p:nvSpPr>
        <p:spPr>
          <a:xfrm>
            <a:off x="0" y="7889358"/>
            <a:ext cx="9144000" cy="34024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4630400" cy="32110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9259" y="3483053"/>
            <a:ext cx="3942636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Result &amp; Outcome</a:t>
            </a:r>
            <a:endParaRPr lang="en-US" sz="4400" dirty="0">
              <a:latin typeface="Berlin Sans FB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37724" y="4359349"/>
            <a:ext cx="12954952" cy="1675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Our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Packet Tracer simulation successfully demonstrated a functional VRRP failover system using two 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routes. 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When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primary (Master) router was intentionally taken offline, the Backup router instantly assumed the Master role, ensuring </a:t>
            </a:r>
            <a:r>
              <a:rPr lang="en-US" sz="20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 disruption in network traffic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for connected clients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Upon the restoration of the original Master router, the system gracefully reverted, with the higher-priority Master reclaiming its active role due to preemption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setup achieved a rapid failover time of approximately </a:t>
            </a:r>
            <a:r>
              <a:rPr lang="en-US" sz="20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 seconds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validating the effectiveness of VRRP in providing high network availability.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7751134"/>
            <a:ext cx="14630400" cy="4784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6850" y="1934527"/>
            <a:ext cx="3942636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50"/>
              </a:lnSpc>
            </a:pPr>
            <a:r>
              <a:rPr lang="en-US" sz="5400" dirty="0" smtClean="0">
                <a:solidFill>
                  <a:srgbClr val="D75BE2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Conclusion</a:t>
            </a:r>
            <a:endParaRPr lang="en-US" sz="5400" dirty="0">
              <a:latin typeface="Berlin Sans FB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37724" y="2180868"/>
            <a:ext cx="746855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-703997" y="3086576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714500" lvl="3" indent="-342900">
              <a:lnSpc>
                <a:spcPts val="2600"/>
              </a:lnSpc>
              <a:buSzPct val="100000"/>
              <a:buChar char="•"/>
            </a:pPr>
            <a:r>
              <a:rPr lang="en-US" sz="22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Ensures continuous network availability and uptime</a:t>
            </a:r>
            <a:r>
              <a:rPr lang="en-US" sz="24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95209" y="3494842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2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Eliminates single points of failure at the default gateway</a:t>
            </a:r>
            <a:r>
              <a:rPr lang="en-US" sz="24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95209" y="3903107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2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Achieves rapid, automatic failover, minimizing service disruption.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95209" y="4311372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2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Reduces manual intervention during network incidents.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95209" y="4719638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2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Enhances overall network resilience and reliability.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95209" y="5127903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2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Offers a cost-effective solution for high-availability needs</a:t>
            </a:r>
            <a:r>
              <a:rPr lang="en-US" sz="20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695209" y="5536168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2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Proves indispensable for mission-critical applications</a:t>
            </a:r>
            <a:r>
              <a:rPr lang="en-US" sz="20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837724" y="6441877"/>
            <a:ext cx="746855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project validates VRRP as a cornerstone for modern, resilient network infrastructures.</a:t>
            </a:r>
            <a:endParaRPr lang="en-US" sz="2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atsApp Image 2025-08-03 at 9.18.20 PM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02419" y="3338623"/>
            <a:ext cx="74321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smtClean="0">
                <a:solidFill>
                  <a:schemeClr val="bg1"/>
                </a:solidFill>
                <a:latin typeface="Berlin Sans FB" pitchFamily="34" charset="0"/>
              </a:rPr>
              <a:t>THANK YOU ! </a:t>
            </a:r>
            <a:endParaRPr lang="en-US" sz="9600" dirty="0">
              <a:solidFill>
                <a:schemeClr val="bg1"/>
              </a:solidFill>
              <a:latin typeface="Berlin Sans FB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92362" y="872907"/>
            <a:ext cx="492835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5400" dirty="0">
                <a:solidFill>
                  <a:srgbClr val="D73AD7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Table of Contents</a:t>
            </a:r>
            <a:endParaRPr lang="en-US" sz="5400" dirty="0">
              <a:latin typeface="Berlin Sans FB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474059" y="2196548"/>
            <a:ext cx="4446657" cy="540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2800" b="1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Abstrac</a:t>
            </a:r>
            <a:r>
              <a:rPr lang="en-US" sz="2400" b="1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</a:t>
            </a: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1714500" lvl="3" indent="-342900">
              <a:lnSpc>
                <a:spcPts val="2600"/>
              </a:lnSpc>
              <a:buSzPct val="100000"/>
              <a:buChar char="•"/>
            </a:pP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474059" y="2737247"/>
            <a:ext cx="738437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Introduction to VRRP</a:t>
            </a:r>
            <a:endParaRPr lang="en-US" sz="2800" b="1" dirty="0"/>
          </a:p>
        </p:txBody>
      </p:sp>
      <p:sp>
        <p:nvSpPr>
          <p:cNvPr id="5" name="Text 3"/>
          <p:cNvSpPr/>
          <p:nvPr/>
        </p:nvSpPr>
        <p:spPr>
          <a:xfrm>
            <a:off x="4474059" y="3313033"/>
            <a:ext cx="510587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Need for Failover Routing</a:t>
            </a:r>
            <a:endParaRPr lang="en-US" sz="2800" b="1" dirty="0"/>
          </a:p>
        </p:txBody>
      </p:sp>
      <p:sp>
        <p:nvSpPr>
          <p:cNvPr id="6" name="Text 4"/>
          <p:cNvSpPr/>
          <p:nvPr/>
        </p:nvSpPr>
        <p:spPr>
          <a:xfrm>
            <a:off x="4474059" y="3888819"/>
            <a:ext cx="339403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4484691" y="3888819"/>
            <a:ext cx="418084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2800" b="1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How VRRP works</a:t>
            </a:r>
          </a:p>
          <a:p>
            <a:pPr marL="342900" indent="-342900">
              <a:lnSpc>
                <a:spcPts val="2600"/>
              </a:lnSpc>
              <a:buSzPct val="100000"/>
              <a:buChar char="•"/>
            </a:pPr>
            <a:endParaRPr lang="en-US" sz="2400" dirty="0" smtClean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b="1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VRRP </a:t>
            </a:r>
            <a:r>
              <a:rPr lang="en-US" sz="28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Architecture</a:t>
            </a:r>
            <a:endParaRPr lang="en-US" sz="2800" b="1" dirty="0"/>
          </a:p>
        </p:txBody>
      </p:sp>
      <p:sp>
        <p:nvSpPr>
          <p:cNvPr id="8" name="Text 6"/>
          <p:cNvSpPr/>
          <p:nvPr/>
        </p:nvSpPr>
        <p:spPr>
          <a:xfrm>
            <a:off x="4474059" y="5040392"/>
            <a:ext cx="363633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VRRP Configuration</a:t>
            </a:r>
            <a:endParaRPr lang="en-US" sz="2800" b="1" dirty="0"/>
          </a:p>
        </p:txBody>
      </p:sp>
      <p:sp>
        <p:nvSpPr>
          <p:cNvPr id="9" name="Text 7"/>
          <p:cNvSpPr/>
          <p:nvPr/>
        </p:nvSpPr>
        <p:spPr>
          <a:xfrm>
            <a:off x="4474059" y="5616178"/>
            <a:ext cx="4287169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Priority &amp; Preemption</a:t>
            </a:r>
            <a:endParaRPr lang="en-US" sz="2800" b="1" dirty="0"/>
          </a:p>
        </p:txBody>
      </p:sp>
      <p:sp>
        <p:nvSpPr>
          <p:cNvPr id="10" name="Text 8"/>
          <p:cNvSpPr/>
          <p:nvPr/>
        </p:nvSpPr>
        <p:spPr>
          <a:xfrm>
            <a:off x="4474059" y="6191965"/>
            <a:ext cx="3489727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Result &amp; Outcome</a:t>
            </a:r>
            <a:endParaRPr lang="en-US" sz="2800" b="1" dirty="0"/>
          </a:p>
        </p:txBody>
      </p:sp>
      <p:sp>
        <p:nvSpPr>
          <p:cNvPr id="11" name="Text 9"/>
          <p:cNvSpPr/>
          <p:nvPr/>
        </p:nvSpPr>
        <p:spPr>
          <a:xfrm>
            <a:off x="4484691" y="6767751"/>
            <a:ext cx="347909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Conclusion</a:t>
            </a:r>
            <a:endParaRPr lang="en-US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0" y="7697972"/>
            <a:ext cx="14630400" cy="531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03498"/>
            <a:ext cx="3942636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Abstract</a:t>
            </a:r>
            <a:endParaRPr lang="en-US" sz="4400" dirty="0">
              <a:latin typeface="Berlin Sans FB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88868" y="2923953"/>
            <a:ext cx="7468553" cy="3905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This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project explores the implementation of VRRP (Virtual Router Redundancy Protocol) to ensure continuous network availability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VRRP provides automatic router failover in Local Area Networks (LANs) by electing a Master router and one or more Backup routers to manage the default gateway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mechanism guarantees that network communication remains undisrupted even during the failure of a primary router, enhancing network resilience and reliability.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7865015"/>
            <a:ext cx="9144000" cy="36458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67603" y="978974"/>
            <a:ext cx="492835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Introduction to VRRP</a:t>
            </a:r>
            <a:endParaRPr lang="en-US" sz="4400" dirty="0">
              <a:latin typeface="Berlin Sans FB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67603" y="2317897"/>
            <a:ext cx="8242481" cy="4933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RFC 5798 VRRP - virtual router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IP address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shared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among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multiple physical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routers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router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Master - handling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 network traffic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ther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routers function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–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Backups -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tandby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state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</a:t>
            </a: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</a:pP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Master router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fail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one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 the Backups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takes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over control.</a:t>
            </a:r>
          </a:p>
          <a:p>
            <a:pPr marL="0" indent="0" algn="l">
              <a:lnSpc>
                <a:spcPts val="2600"/>
              </a:lnSpc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>
              <a:lnSpc>
                <a:spcPts val="26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Ensuring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uninterrupted gateway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redundancy and                                 maintaining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network </a:t>
            </a:r>
            <a:r>
              <a:rPr lang="en-US" sz="24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connectivity </a:t>
            </a:r>
            <a:r>
              <a:rPr lang="en-US" sz="2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end devices.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0" y="7719237"/>
            <a:ext cx="14630400" cy="5103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WhatsApp Image 2025-08-02 at 10.31.09 AM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-1"/>
            <a:ext cx="5486400" cy="77192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6294" y="325040"/>
            <a:ext cx="6369487" cy="486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4000" dirty="0">
                <a:solidFill>
                  <a:srgbClr val="D73AD7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How VRRP Works (Failover Routing)</a:t>
            </a:r>
            <a:endParaRPr lang="en-US" sz="4000" dirty="0">
              <a:latin typeface="Berlin Sans FB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1467207"/>
            <a:ext cx="1032867" cy="123944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65734" y="1673781"/>
            <a:ext cx="2430423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Router Grouping</a:t>
            </a:r>
            <a:endParaRPr lang="en-US" sz="2000" b="1" dirty="0"/>
          </a:p>
        </p:txBody>
      </p:sp>
      <p:sp>
        <p:nvSpPr>
          <p:cNvPr id="5" name="Text 2"/>
          <p:cNvSpPr/>
          <p:nvPr/>
        </p:nvSpPr>
        <p:spPr>
          <a:xfrm>
            <a:off x="2065734" y="2101453"/>
            <a:ext cx="11738372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Multiple physical routers are configured within a single VRRP group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2706648"/>
            <a:ext cx="1032867" cy="123944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65734" y="2913221"/>
            <a:ext cx="2430423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Virtual IP Sharing</a:t>
            </a:r>
            <a:endParaRPr lang="en-US" sz="2000" b="1" dirty="0"/>
          </a:p>
        </p:txBody>
      </p:sp>
      <p:sp>
        <p:nvSpPr>
          <p:cNvPr id="8" name="Text 4"/>
          <p:cNvSpPr/>
          <p:nvPr/>
        </p:nvSpPr>
        <p:spPr>
          <a:xfrm>
            <a:off x="2065734" y="3340894"/>
            <a:ext cx="11738372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They share a common Virtual IP address, which clients use as their default gateway</a:t>
            </a: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3946088"/>
            <a:ext cx="1032867" cy="123944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65734" y="4152662"/>
            <a:ext cx="2525316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Master &amp; Backup Roles</a:t>
            </a:r>
            <a:endParaRPr lang="en-US" sz="2000" b="1" dirty="0"/>
          </a:p>
        </p:txBody>
      </p:sp>
      <p:sp>
        <p:nvSpPr>
          <p:cNvPr id="11" name="Text 6"/>
          <p:cNvSpPr/>
          <p:nvPr/>
        </p:nvSpPr>
        <p:spPr>
          <a:xfrm>
            <a:off x="2065734" y="4580334"/>
            <a:ext cx="11738372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One router becomes the Master (active), handling all traffic, while others are Backups (standby).</a:t>
            </a:r>
            <a:endParaRPr lang="en-US" sz="20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5185529"/>
            <a:ext cx="1032867" cy="123944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65734" y="5392103"/>
            <a:ext cx="2430423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Hello Messages</a:t>
            </a:r>
            <a:endParaRPr lang="en-US" sz="2000" b="1" dirty="0"/>
          </a:p>
        </p:txBody>
      </p:sp>
      <p:sp>
        <p:nvSpPr>
          <p:cNvPr id="14" name="Text 8"/>
          <p:cNvSpPr/>
          <p:nvPr/>
        </p:nvSpPr>
        <p:spPr>
          <a:xfrm>
            <a:off x="2065734" y="5819775"/>
            <a:ext cx="11738372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 routers periodically send VRRP advertisement (hello) messages to monitor each other's status.</a:t>
            </a:r>
            <a:endParaRPr lang="en-US" sz="20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294" y="6424970"/>
            <a:ext cx="1032867" cy="123944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65734" y="6479679"/>
            <a:ext cx="2430423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Failover Trigger</a:t>
            </a:r>
            <a:endParaRPr lang="en-US" sz="2000" b="1" dirty="0"/>
          </a:p>
        </p:txBody>
      </p:sp>
      <p:sp>
        <p:nvSpPr>
          <p:cNvPr id="17" name="Text 10"/>
          <p:cNvSpPr/>
          <p:nvPr/>
        </p:nvSpPr>
        <p:spPr>
          <a:xfrm>
            <a:off x="2065734" y="6911163"/>
            <a:ext cx="11738372" cy="605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If the Master router stops sending advertisements (fails), the Backup router with the highest 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priority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assumes the Master role.</a:t>
            </a:r>
            <a:endParaRPr lang="en-US" sz="2000" dirty="0"/>
          </a:p>
        </p:txBody>
      </p:sp>
      <p:sp>
        <p:nvSpPr>
          <p:cNvPr id="18" name="Rectangle 17"/>
          <p:cNvSpPr/>
          <p:nvPr/>
        </p:nvSpPr>
        <p:spPr>
          <a:xfrm>
            <a:off x="1" y="7782927"/>
            <a:ext cx="14630400" cy="4466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1392865"/>
            <a:ext cx="4569857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Need for Failover Routing</a:t>
            </a:r>
            <a:endParaRPr lang="en-US" sz="4400" dirty="0">
              <a:latin typeface="Berlin Sans FB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65585" y="2626242"/>
            <a:ext cx="7468553" cy="4136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Failover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routing is critical for modern network infrastructures, preventing a single point of failure at the default gateway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This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significantly increases network uptime and reliability, minimizing service disruptions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 also reduces the need for manual intervention during network faults, thereby lowering operational costs and response times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Failover routing is indispensable for mission-critical network services where continuous availability is paramount, ensuring smooth and consistent network operation.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7751135"/>
            <a:ext cx="14630400" cy="4784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WhatsApp Image 2025-08-02 at 10.04.15 AM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835" y="1701208"/>
            <a:ext cx="6774565" cy="49228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8869" y="2466753"/>
            <a:ext cx="3942636" cy="765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4000" dirty="0">
                <a:solidFill>
                  <a:srgbClr val="D73AD7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VRRP Architecture</a:t>
            </a:r>
            <a:endParaRPr lang="en-US" sz="4000" dirty="0">
              <a:latin typeface="Berlin Sans FB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37724" y="4146697"/>
            <a:ext cx="12954952" cy="33705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16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core of VRRP architecture involves a </a:t>
            </a:r>
            <a:r>
              <a:rPr lang="en-US" sz="20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Virtual IP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assigned to a group of routers, forming a VRRP group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16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Within this group, one router is designated as the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Master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(active), responsible for forwarding traffic for the virtual IP address</a:t>
            </a: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16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remaining routers operate as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Backups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(standby), passively monitoring the Master's status</a:t>
            </a: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16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16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Master router periodically sends multicast </a:t>
            </a:r>
            <a:r>
              <a:rPr lang="en-US" b="1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advertisements</a:t>
            </a: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to its Backups. 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16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Font typeface="Arial" pitchFamily="34" charset="0"/>
              <a:buChar char="•"/>
            </a:pPr>
            <a:r>
              <a:rPr lang="en-US" sz="16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If 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these advertisements cease, a Backup router automatically takes over the Master role, ensuring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automatic and seamless failover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for network users.</a:t>
            </a:r>
            <a:endParaRPr lang="en-US" sz="1600" dirty="0"/>
          </a:p>
        </p:txBody>
      </p:sp>
      <p:sp>
        <p:nvSpPr>
          <p:cNvPr id="5" name="Rectangle 4"/>
          <p:cNvSpPr/>
          <p:nvPr/>
        </p:nvSpPr>
        <p:spPr>
          <a:xfrm>
            <a:off x="0" y="7687340"/>
            <a:ext cx="14630400" cy="5422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WhatsApp Image 2025-08-03 at 9.36.34 PM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204" y="0"/>
            <a:ext cx="7836195" cy="392341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900" y="733647"/>
            <a:ext cx="3954423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Priority &amp; Preemption</a:t>
            </a:r>
            <a:endParaRPr lang="en-US" sz="4400" dirty="0">
              <a:latin typeface="Berlin Sans FB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1881963"/>
            <a:ext cx="7468553" cy="32459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VRRP </a:t>
            </a:r>
            <a:r>
              <a:rPr lang="en-US" sz="20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priority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is a crucial parameter, ranging from 0 to 255, with a default value of 100. </a:t>
            </a: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>
              <a:lnSpc>
                <a:spcPts val="2600"/>
              </a:lnSpc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The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router configured with the highest priority value is elected as the Master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>
              <a:lnSpc>
                <a:spcPts val="2600"/>
              </a:lnSpc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b="1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Preemption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is a configurable feature that, when enabled, allows a router with a higher priority to immediately take over the Master role from a lower-priority Master, even if the current Master is operational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>
              <a:lnSpc>
                <a:spcPts val="2600"/>
              </a:lnSpc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 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priority of 0 is reserved and indicates that the router cannot be elected Master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>
              <a:lnSpc>
                <a:spcPts val="2600"/>
              </a:lnSpc>
            </a:pPr>
            <a:endParaRPr lang="en-US" sz="20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>
              <a:lnSpc>
                <a:spcPts val="2600"/>
              </a:lnSpc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Interface tracking</a:t>
            </a:r>
            <a:r>
              <a:rPr lang="en-US" sz="20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can be configured to dynamically decrease a router's priority if a monitored interface goes down, ensuring faster failover in case of critical link failures</a:t>
            </a:r>
            <a:r>
              <a:rPr lang="en-US" sz="20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5486401" y="7772400"/>
            <a:ext cx="9144000" cy="457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1050831"/>
            <a:ext cx="3942636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Berlin Sans FB" pitchFamily="34" charset="0"/>
                <a:ea typeface="Source Serif Pro Semi Bold" pitchFamily="34" charset="-122"/>
                <a:cs typeface="Source Serif Pro Semi Bold" pitchFamily="34" charset="-120"/>
              </a:rPr>
              <a:t>VRRP Configuration</a:t>
            </a:r>
            <a:endParaRPr lang="en-US" sz="4400" dirty="0">
              <a:latin typeface="Berlin Sans FB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37724" y="2030819"/>
            <a:ext cx="7468553" cy="5847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Configuring VRRP involves several key </a:t>
            </a:r>
            <a:r>
              <a:rPr lang="en-US" sz="2400" b="1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steps :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24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sz="1600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First, define a common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virtual IP address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for all routers within the VRRP </a:t>
            </a: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group next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assign a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priority value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to each router; the router with the highest priority (e.g., 255) is preferred as the Master</a:t>
            </a: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Enable preemption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to allow a higher-priority router to reclaim the Master role if it recovers</a:t>
            </a: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interface tracking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to dynamically adjust router priorities based on link status</a:t>
            </a: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dirty="0" smtClean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r>
              <a:rPr lang="en-US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These 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configurations are typically performed using network simulation tools like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Cisco Packet Tracer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or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GNS3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or directly on network devices via command-line interfaces.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7878726"/>
            <a:ext cx="14630400" cy="3508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WhatsApp Image 2025-08-03 at 8.48.22 PM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7434" y="0"/>
            <a:ext cx="5932966" cy="787872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897</Words>
  <Application>Microsoft Office PowerPoint</Application>
  <PresentationFormat>Custom</PresentationFormat>
  <Paragraphs>129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projecthappy4561@gmail.com</cp:lastModifiedBy>
  <cp:revision>30</cp:revision>
  <dcterms:created xsi:type="dcterms:W3CDTF">2025-07-29T17:05:23Z</dcterms:created>
  <dcterms:modified xsi:type="dcterms:W3CDTF">2025-08-03T16:12:02Z</dcterms:modified>
</cp:coreProperties>
</file>